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Amatic SC" pitchFamily="2" charset="-79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jEJB7RNU1PPWuKm3oAsYAtCN5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6"/>
  </p:normalViewPr>
  <p:slideViewPr>
    <p:cSldViewPr snapToGrid="0">
      <p:cViewPr varScale="1">
        <p:scale>
          <a:sx n="130" d="100"/>
          <a:sy n="130" d="100"/>
        </p:scale>
        <p:origin x="92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la pizza?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Van a comerla.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CLITIC FEMININE SINGULAR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papá quiere que se relajen.  Y aquí, ¿qué quiere el papá? 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papá</a:t>
            </a:r>
            <a:r>
              <a:rPr lang="en-US"/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quiere que </a:t>
            </a:r>
            <a:r>
              <a:rPr lang="en-US"/>
              <a:t>…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hagan ejercicio.. 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 IRREGULAR</a:t>
            </a:r>
            <a:endParaRPr b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los números?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Children counting: Van a contarlos.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CLITIC MASCULINE PLURAL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¿A quién ve la abuela? Ve a la niña.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FEMININE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las niñas con sus chaquetas?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Children taking off jackets: Van a quitarlas.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CLITIC FEMININE PLURAL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niño quiere que cierren la puerta. Y aquí, ¿qué quiere el niño? 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niño</a:t>
            </a:r>
            <a:r>
              <a:rPr lang="en-US"/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quiere que </a:t>
            </a:r>
            <a:r>
              <a:rPr lang="en-US"/>
              <a:t>…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abran la puerta.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SUBJUNCTIVE REGULAR</a:t>
            </a:r>
            <a:endParaRPr b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el perro?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Children bathing a dog: Van a bañarlo.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CLITIC MASCULINE SINGULAR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¿A quién ve el perro?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R: Ve al niño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DOM MASCULINE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la música?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Children listening to music: Van a escucharla.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CLITIC FEMININE SINGULAR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Sofía quiere que entren. Y aquí, ¿qué quiere Sofía? 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Sofía</a:t>
            </a:r>
            <a:r>
              <a:rPr lang="en-US"/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quiere que </a:t>
            </a:r>
            <a:r>
              <a:rPr lang="en-US"/>
              <a:t>…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vayan. 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SUBJUNCTIVE IRREGULAR</a:t>
            </a:r>
            <a:endParaRPr b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los libros?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Picture of children putting books on table: Van a dejarlos en la mesa.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CLITIC MASCULINE PLURAL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¿A quién ve la mamá? Ve al bebé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MASCULINE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​​¿Qué hacen los niños con las galletas?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Children eating cookies: Van a comerlas.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CLITIC FEMININE PLURAL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papá quiere que beban el jugo. Y aquí, ¿qué quiere el papá? 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papá</a:t>
            </a:r>
            <a:r>
              <a:rPr lang="en-US"/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quiere que </a:t>
            </a:r>
            <a:r>
              <a:rPr lang="en-US"/>
              <a:t>…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coman la comida.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SUBJUNCTIVE REGULAR</a:t>
            </a:r>
            <a:endParaRPr b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el pescado?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Boy cooking fish: Va a cocinarlo.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CLITIC MASCULINE SINGULAR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¿A quién ve el monstruo? Ve a la chica.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MASCULINE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la puerta?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Children closing door: Van a cerrarla.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CLITIC FEMININE SINGULAR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mamá quiere que se quiten la chaqueta. Y aquí, ¿qué quiere la mamá? 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mamá</a:t>
            </a:r>
            <a:r>
              <a:rPr lang="en-US"/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quiere que </a:t>
            </a:r>
            <a:r>
              <a:rPr lang="en-US"/>
              <a:t>…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pongan las chaquetas.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SUBJUNCTIVE IRREGULAR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los instrumentos? 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Children playing instruments: Van a tocarlos.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CLITIC MASCULINE PLURAL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¿A quiénes ve el perro? Ve a las niñas.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DOM FEMININE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d7a92ad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" name="Google Shape;64;g24d7a92ad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las mascarillas?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Children wearing facemasks: Van a usarlas.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CLITIC FEMININE PLURAL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niño quiere que pinten. Y aquí, ¿qué quiere el niño? 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nińo</a:t>
            </a:r>
            <a:r>
              <a:rPr lang="en-US"/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quiere que</a:t>
            </a:r>
            <a:r>
              <a:rPr lang="en-US"/>
              <a:t>…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vean la televisión. 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SUBJUNCTIVE REGULAR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¿A quiénes ve la mamá? Ve a las niñas.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DOM FEMININE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Sofía no quiere que llueva.  Y aquí, ¿qué quiere Sofía? 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Sofía</a:t>
            </a:r>
            <a:r>
              <a:rPr lang="en-US"/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quiere que </a:t>
            </a:r>
            <a:r>
              <a:rPr lang="en-US"/>
              <a:t>…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salga el sol. 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SUBJUNCTIVE IRREGULAR</a:t>
            </a:r>
            <a:endParaRPr b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d7a92ad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24d7a92ad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Por favor, dime…¿Qué ven estos niños? Ven unos árboles, a un niño escondido…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d7a92add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" name="Google Shape;75;g24d7a92add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¿A quién ve el papá?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R: Ve al niño.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MASCULINE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niña quiere que lean. Y aquí, ¿qué quiere la niña? 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nińa</a:t>
            </a:r>
            <a:r>
              <a:rPr lang="en-US"/>
              <a:t> 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quiere que </a:t>
            </a:r>
            <a:r>
              <a:rPr lang="en-US"/>
              <a:t>…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escriban. 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SUBJUNCTIVE REGULAR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¿Qué hacen los niños con el globo?</a:t>
            </a:r>
            <a:endParaRPr/>
          </a:p>
          <a:p>
            <a:pPr marL="0" marR="0" lvl="0" indent="-69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R: Van a romperlo</a:t>
            </a:r>
            <a:r>
              <a:rPr lang="en-US"/>
              <a:t> 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CLITIC MASCULINE SINGULAR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¿A quién ve la mamá? Ve al hijo.</a:t>
            </a:r>
            <a:endParaRPr sz="1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DOM MASCULINE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4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b="1">
                <a:solidFill>
                  <a:srgbClr val="38761D"/>
                </a:solidFill>
                <a:latin typeface="Amatic SC"/>
                <a:ea typeface="Amatic SC"/>
                <a:cs typeface="Amatic SC"/>
                <a:sym typeface="Amatic SC"/>
              </a:rPr>
              <a:t>DLI ACQUISITION COLLABORATION</a:t>
            </a:r>
            <a:endParaRPr dirty="0"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2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en-US"/>
              <a:t>PRODUCTION SLIDES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30"/>
              <a:buNone/>
            </a:pPr>
            <a:r>
              <a:rPr lang="en-US" sz="1600"/>
              <a:t>Updated: 5/31/2023 (Stephanie/Patrick)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06" name="Google Shape;106;p31"/>
          <p:cNvPicPr preferRelativeResize="0"/>
          <p:nvPr/>
        </p:nvPicPr>
        <p:blipFill rotWithShape="1">
          <a:blip r:embed="rId3">
            <a:alphaModFix/>
          </a:blip>
          <a:srcRect b="3381"/>
          <a:stretch/>
        </p:blipFill>
        <p:spPr>
          <a:xfrm>
            <a:off x="2207350" y="694025"/>
            <a:ext cx="4729300" cy="39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0"/>
          <p:cNvPicPr preferRelativeResize="0"/>
          <p:nvPr/>
        </p:nvPicPr>
        <p:blipFill rotWithShape="1">
          <a:blip r:embed="rId3">
            <a:alphaModFix/>
          </a:blip>
          <a:srcRect l="2926" t="5275" r="55441" b="4543"/>
          <a:stretch/>
        </p:blipFill>
        <p:spPr>
          <a:xfrm>
            <a:off x="17350" y="535300"/>
            <a:ext cx="3679901" cy="40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l="44065"/>
          <a:stretch/>
        </p:blipFill>
        <p:spPr>
          <a:xfrm>
            <a:off x="4698875" y="618400"/>
            <a:ext cx="4504150" cy="41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19" name="Google Shape;11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438" y="796024"/>
            <a:ext cx="6501124" cy="38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73296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5300" y="403925"/>
            <a:ext cx="5053400" cy="433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9"/>
          <p:cNvCxnSpPr/>
          <p:nvPr/>
        </p:nvCxnSpPr>
        <p:spPr>
          <a:xfrm>
            <a:off x="3341475" y="1766975"/>
            <a:ext cx="283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" name="Google Shape;132;p19"/>
          <p:cNvCxnSpPr/>
          <p:nvPr/>
        </p:nvCxnSpPr>
        <p:spPr>
          <a:xfrm>
            <a:off x="4606275" y="1897300"/>
            <a:ext cx="2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" name="Google Shape;133;p19"/>
          <p:cNvCxnSpPr/>
          <p:nvPr/>
        </p:nvCxnSpPr>
        <p:spPr>
          <a:xfrm>
            <a:off x="3280175" y="3606700"/>
            <a:ext cx="321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4606275" y="3599025"/>
            <a:ext cx="32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t="1797"/>
          <a:stretch/>
        </p:blipFill>
        <p:spPr>
          <a:xfrm>
            <a:off x="152400" y="357075"/>
            <a:ext cx="8839200" cy="451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0" y="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38761D"/>
                </a:solidFill>
                <a:latin typeface="Amatic SC"/>
                <a:ea typeface="Amatic SC"/>
                <a:cs typeface="Amatic SC"/>
                <a:sym typeface="Amatic SC"/>
              </a:rPr>
              <a:t>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46" name="Google Shape;14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2324" y="956100"/>
            <a:ext cx="5939351" cy="372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57" name="Google Shape;15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838" y="1004325"/>
            <a:ext cx="6038325" cy="342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t="11323" r="2104"/>
          <a:stretch/>
        </p:blipFill>
        <p:spPr>
          <a:xfrm>
            <a:off x="0" y="933250"/>
            <a:ext cx="9144003" cy="342941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111550" y="164150"/>
            <a:ext cx="421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38761D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Instructions</a:t>
            </a:r>
            <a:endParaRPr/>
          </a:p>
        </p:txBody>
      </p:sp>
      <p:sp>
        <p:nvSpPr>
          <p:cNvPr id="61" name="Google Shape;61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You will see some pictures and hear some questions about them.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Your job is to answer the questions in Spanish.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will practice now on the next slide!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/>
              <a:t>33</a:t>
            </a:r>
            <a:endParaRPr/>
          </a:p>
        </p:txBody>
      </p:sp>
      <p:pic>
        <p:nvPicPr>
          <p:cNvPr id="169" name="Google Shape;16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913" y="1114326"/>
            <a:ext cx="8224175" cy="329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48"/>
          <p:cNvCxnSpPr/>
          <p:nvPr/>
        </p:nvCxnSpPr>
        <p:spPr>
          <a:xfrm>
            <a:off x="3464125" y="2610175"/>
            <a:ext cx="5520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9338" y="76200"/>
            <a:ext cx="422532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6770" y="450925"/>
            <a:ext cx="4810456" cy="441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9"/>
          <p:cNvPicPr preferRelativeResize="0"/>
          <p:nvPr/>
        </p:nvPicPr>
        <p:blipFill rotWithShape="1">
          <a:blip r:embed="rId3">
            <a:alphaModFix/>
          </a:blip>
          <a:srcRect l="5609" t="8955" r="5477" b="14366"/>
          <a:stretch/>
        </p:blipFill>
        <p:spPr>
          <a:xfrm>
            <a:off x="650938" y="327900"/>
            <a:ext cx="7842127" cy="44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9"/>
          <p:cNvSpPr txBox="1"/>
          <p:nvPr/>
        </p:nvSpPr>
        <p:spPr>
          <a:xfrm>
            <a:off x="111550" y="117250"/>
            <a:ext cx="365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38761D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193" name="Google Shape;193;p50"/>
          <p:cNvPicPr preferRelativeResize="0"/>
          <p:nvPr/>
        </p:nvPicPr>
        <p:blipFill rotWithShape="1">
          <a:blip r:embed="rId3">
            <a:alphaModFix/>
          </a:blip>
          <a:srcRect t="5778" b="8958"/>
          <a:stretch/>
        </p:blipFill>
        <p:spPr>
          <a:xfrm>
            <a:off x="3349371" y="574200"/>
            <a:ext cx="4184849" cy="4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0"/>
          <p:cNvPicPr preferRelativeResize="0"/>
          <p:nvPr/>
        </p:nvPicPr>
        <p:blipFill rotWithShape="1">
          <a:blip r:embed="rId4">
            <a:alphaModFix/>
          </a:blip>
          <a:srcRect l="18136" t="10124" r="63422" b="16066"/>
          <a:stretch/>
        </p:blipFill>
        <p:spPr>
          <a:xfrm>
            <a:off x="1226159" y="1163573"/>
            <a:ext cx="2123212" cy="340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6425" y="382513"/>
            <a:ext cx="5271150" cy="43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205" name="Google Shape;205;p5"/>
          <p:cNvPicPr preferRelativeResize="0"/>
          <p:nvPr/>
        </p:nvPicPr>
        <p:blipFill rotWithShape="1">
          <a:blip r:embed="rId3">
            <a:alphaModFix/>
          </a:blip>
          <a:srcRect t="1457"/>
          <a:stretch/>
        </p:blipFill>
        <p:spPr>
          <a:xfrm>
            <a:off x="311700" y="1138875"/>
            <a:ext cx="8364499" cy="350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5"/>
          <p:cNvCxnSpPr/>
          <p:nvPr/>
        </p:nvCxnSpPr>
        <p:spPr>
          <a:xfrm>
            <a:off x="4154025" y="2993450"/>
            <a:ext cx="5673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"/>
          <p:cNvSpPr txBox="1"/>
          <p:nvPr/>
        </p:nvSpPr>
        <p:spPr>
          <a:xfrm>
            <a:off x="111550" y="117250"/>
            <a:ext cx="365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38761D"/>
                </a:solidFill>
                <a:latin typeface="Amatic SC"/>
                <a:ea typeface="Amatic SC"/>
                <a:cs typeface="Amatic SC"/>
                <a:sym typeface="Amatic SC"/>
              </a:rPr>
              <a:t>5</a:t>
            </a:r>
            <a:endParaRPr sz="1900" b="1" i="0" u="none" strike="noStrike" cap="none">
              <a:solidFill>
                <a:srgbClr val="38761D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12" name="Google Shape;212;p6"/>
          <p:cNvPicPr preferRelativeResize="0"/>
          <p:nvPr/>
        </p:nvPicPr>
        <p:blipFill rotWithShape="1">
          <a:blip r:embed="rId3">
            <a:alphaModFix/>
          </a:blip>
          <a:srcRect r="55612"/>
          <a:stretch/>
        </p:blipFill>
        <p:spPr>
          <a:xfrm>
            <a:off x="314675" y="263900"/>
            <a:ext cx="3711800" cy="44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4">
            <a:alphaModFix/>
          </a:blip>
          <a:srcRect l="48407"/>
          <a:stretch/>
        </p:blipFill>
        <p:spPr>
          <a:xfrm>
            <a:off x="4893050" y="413575"/>
            <a:ext cx="4026124" cy="431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219" name="Google Shape;21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406617"/>
            <a:ext cx="8520600" cy="3243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51"/>
          <p:cNvCxnSpPr/>
          <p:nvPr/>
        </p:nvCxnSpPr>
        <p:spPr>
          <a:xfrm>
            <a:off x="4491300" y="3292400"/>
            <a:ext cx="6669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7771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d7a92add5_0_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Trial: let’s practice!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231" name="Google Shape;23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0872" y="734100"/>
            <a:ext cx="6182275" cy="38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"/>
          <p:cNvPicPr preferRelativeResize="0"/>
          <p:nvPr/>
        </p:nvPicPr>
        <p:blipFill rotWithShape="1">
          <a:blip r:embed="rId3">
            <a:alphaModFix/>
          </a:blip>
          <a:srcRect r="54485"/>
          <a:stretch/>
        </p:blipFill>
        <p:spPr>
          <a:xfrm>
            <a:off x="263950" y="777600"/>
            <a:ext cx="4056700" cy="37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"/>
          <p:cNvPicPr preferRelativeResize="0"/>
          <p:nvPr/>
        </p:nvPicPr>
        <p:blipFill rotWithShape="1">
          <a:blip r:embed="rId4">
            <a:alphaModFix/>
          </a:blip>
          <a:srcRect l="49488"/>
          <a:stretch/>
        </p:blipFill>
        <p:spPr>
          <a:xfrm>
            <a:off x="4271980" y="701150"/>
            <a:ext cx="4484147" cy="37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6088725" cy="41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/>
          <p:cNvPicPr preferRelativeResize="0"/>
          <p:nvPr/>
        </p:nvPicPr>
        <p:blipFill rotWithShape="1">
          <a:blip r:embed="rId4">
            <a:alphaModFix/>
          </a:blip>
          <a:srcRect b="9230"/>
          <a:stretch/>
        </p:blipFill>
        <p:spPr>
          <a:xfrm>
            <a:off x="1632738" y="390450"/>
            <a:ext cx="5878524" cy="43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221025"/>
            <a:ext cx="8839198" cy="451519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3"/>
          <p:cNvSpPr/>
          <p:nvPr/>
        </p:nvSpPr>
        <p:spPr>
          <a:xfrm>
            <a:off x="1320175" y="141725"/>
            <a:ext cx="677700" cy="36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d7a92add5_0_4"/>
          <p:cNvSpPr/>
          <p:nvPr/>
        </p:nvSpPr>
        <p:spPr>
          <a:xfrm>
            <a:off x="6351200" y="3209025"/>
            <a:ext cx="384000" cy="43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g24d7a92add5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350" y="934950"/>
            <a:ext cx="6793301" cy="32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d7a92add5_0_1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experiment begins now!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8654" y="152400"/>
            <a:ext cx="1651922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8450" y="2072675"/>
            <a:ext cx="1394450" cy="27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3">
            <a:alphaModFix/>
          </a:blip>
          <a:srcRect l="5260" t="2997" r="15030" b="9855"/>
          <a:stretch/>
        </p:blipFill>
        <p:spPr>
          <a:xfrm>
            <a:off x="555238" y="495725"/>
            <a:ext cx="8033526" cy="411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pic>
        <p:nvPicPr>
          <p:cNvPr id="94" name="Google Shape;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013" y="1017725"/>
            <a:ext cx="7419975" cy="366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28"/>
          <p:cNvCxnSpPr/>
          <p:nvPr/>
        </p:nvCxnSpPr>
        <p:spPr>
          <a:xfrm>
            <a:off x="5411150" y="2901475"/>
            <a:ext cx="87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388" y="335313"/>
            <a:ext cx="6331225" cy="44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Microsoft Macintosh PowerPoint</Application>
  <PresentationFormat>On-screen Show (16:9)</PresentationFormat>
  <Paragraphs>121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Amatic SC</vt:lpstr>
      <vt:lpstr>Calibri</vt:lpstr>
      <vt:lpstr>Simple Light</vt:lpstr>
      <vt:lpstr>DLI ACQUISITION COLLABORATION</vt:lpstr>
      <vt:lpstr>Instructions</vt:lpstr>
      <vt:lpstr>Trial: let’s practice!</vt:lpstr>
      <vt:lpstr>PowerPoint Presentation</vt:lpstr>
      <vt:lpstr>The experiment begins now!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Thane, Patrick D</cp:lastModifiedBy>
  <cp:revision>1</cp:revision>
  <dcterms:modified xsi:type="dcterms:W3CDTF">2025-07-30T12:04:59Z</dcterms:modified>
</cp:coreProperties>
</file>